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5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76" r:id="rId13"/>
    <p:sldId id="286" r:id="rId14"/>
    <p:sldId id="287" r:id="rId15"/>
    <p:sldId id="288" r:id="rId16"/>
    <p:sldId id="289" r:id="rId17"/>
    <p:sldId id="290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5F5A24-608B-4C7E-BF50-C79B392B4E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6F35407-2E09-419E-B44C-07F72EE97C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B7468F-8448-4259-AB85-9C2CFC4A6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48588-36B1-48F8-88EC-5B9D29AD294E}" type="datetimeFigureOut">
              <a:rPr lang="zh-CN" altLang="en-US" smtClean="0"/>
              <a:t>2018/6/20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602FA6-D98D-4BCE-95A6-DED59160A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932FF9-AC5F-46CB-94E5-B5DDCCE67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FDAB-BEE3-4E2A-9886-49AE7120C7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941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63710D-2F76-4234-AA21-CD5C162D5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9A51753-5FAD-48CC-B827-282E88E953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C25D11-4D8F-4251-A155-9B19ADCCC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48588-36B1-48F8-88EC-5B9D29AD294E}" type="datetimeFigureOut">
              <a:rPr lang="zh-CN" altLang="en-US" smtClean="0"/>
              <a:t>2018/6/20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9BF3CD-CC56-4690-96DA-D36104A5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8DF351-7E27-4462-A0FC-BEC655F8B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FDAB-BEE3-4E2A-9886-49AE7120C7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648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544A88E-80F6-40F8-AE3F-65BAE6F50C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6E4EDC4-2F8F-4E59-BF17-0F29B729B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13C64F-F875-4BDB-9D70-96CC81C27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48588-36B1-48F8-88EC-5B9D29AD294E}" type="datetimeFigureOut">
              <a:rPr lang="zh-CN" altLang="en-US" smtClean="0"/>
              <a:t>2018/6/20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395B00-E7A5-47B1-90D6-18D06DD2A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1D3497-FA69-43D0-A902-EB20CEF7D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FDAB-BEE3-4E2A-9886-49AE7120C7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4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9640CC-6820-4681-AB22-741C12217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79AD82-3E3F-4D53-AE3D-4B903DAB4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DBF2E2-E24E-402E-9832-7B96F4682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48588-36B1-48F8-88EC-5B9D29AD294E}" type="datetimeFigureOut">
              <a:rPr lang="zh-CN" altLang="en-US" smtClean="0"/>
              <a:t>2018/6/20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ADCD0A-6188-4967-AE04-881537CA2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5A0261-0950-48A8-B967-2143624CA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FDAB-BEE3-4E2A-9886-49AE7120C7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89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B2AD78-889C-4C73-B198-1134F2F50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D501CB-7A14-4691-ADED-FB704F33D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B60BD9-8577-42E7-9B0F-8D99DA494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48588-36B1-48F8-88EC-5B9D29AD294E}" type="datetimeFigureOut">
              <a:rPr lang="zh-CN" altLang="en-US" smtClean="0"/>
              <a:t>2018/6/20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42A358-135A-4244-B518-FB76E345F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D00C7A-1CE4-4A27-BEF0-9FD3528A3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FDAB-BEE3-4E2A-9886-49AE7120C7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278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5F310A-EEEE-4289-A788-A2ADE86E0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087C2C-B114-48BA-9E45-46425D5B5A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962694E-B887-4CCB-9CF5-021CC8F28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98585B-AA0B-4B7D-9BE1-73A32F6A8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48588-36B1-48F8-88EC-5B9D29AD294E}" type="datetimeFigureOut">
              <a:rPr lang="zh-CN" altLang="en-US" smtClean="0"/>
              <a:t>2018/6/20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D55A5ED-3739-49C3-994D-523CB953D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86C28C0-1A58-4BA5-B941-EC8EE6353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FDAB-BEE3-4E2A-9886-49AE7120C7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86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D56E33-DA1A-46A3-AD00-21D06AE2B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D357A6-C36F-44B4-8004-629AC52BA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E065A35-25B1-4343-9CD9-BC77818D8F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593579A-D226-41AB-BBFC-289F21B162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D5084E2-5060-4662-9A9A-F0F6CCDB34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FC23564-0D2B-4411-B6AB-4B8EB76B3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48588-36B1-48F8-88EC-5B9D29AD294E}" type="datetimeFigureOut">
              <a:rPr lang="zh-CN" altLang="en-US" smtClean="0"/>
              <a:t>2018/6/20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8291648-9BD5-4ABE-B8C9-D1A29117F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0BF20B3-DB96-4A38-9118-49A18D707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FDAB-BEE3-4E2A-9886-49AE7120C7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203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FDB9D-F1B3-48DF-9704-AC6E94926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525836E-B239-4E7E-B080-F8FFC4107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48588-36B1-48F8-88EC-5B9D29AD294E}" type="datetimeFigureOut">
              <a:rPr lang="zh-CN" altLang="en-US" smtClean="0"/>
              <a:t>2018/6/20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EADC76A-D25B-45CA-9C6D-3C12B6EF0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732C6A0-27D1-4C70-BA05-CB97F5896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FDAB-BEE3-4E2A-9886-49AE7120C7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3223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AF86790-0C72-4A38-B122-9B9130979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48588-36B1-48F8-88EC-5B9D29AD294E}" type="datetimeFigureOut">
              <a:rPr lang="zh-CN" altLang="en-US" smtClean="0"/>
              <a:t>2018/6/20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132249F-F60D-4055-9ED8-79A71E420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626D03-4477-4CE3-BBA7-EBE6CCB12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FDAB-BEE3-4E2A-9886-49AE7120C7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093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D4AD7D-317E-4E38-8B58-4B029EEBF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C9816F-DEF0-4730-8674-C3D3D0C1B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C11BC48-B521-4D14-958A-163CDFC615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D1C4032-AE03-4EFF-8451-85E796C07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48588-36B1-48F8-88EC-5B9D29AD294E}" type="datetimeFigureOut">
              <a:rPr lang="zh-CN" altLang="en-US" smtClean="0"/>
              <a:t>2018/6/20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FF04AE5-D3A9-43AC-A474-7A6CF48B0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66A2B2-B752-4F10-806F-F281DDB75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FDAB-BEE3-4E2A-9886-49AE7120C7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045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D946A5-D804-4DB2-BDDA-9A69ECC1D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58624B7-BC05-493A-834C-E61EC1D9CC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17DD24-E7ED-48C2-899F-3B00B4AE61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DD24DE2-BD45-464A-8626-9F30AEA5A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48588-36B1-48F8-88EC-5B9D29AD294E}" type="datetimeFigureOut">
              <a:rPr lang="zh-CN" altLang="en-US" smtClean="0"/>
              <a:t>2018/6/20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5FD7A0-2097-4F27-A532-056539F7D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40FBCC-0725-4C55-928E-80BE4DFCD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FDAB-BEE3-4E2A-9886-49AE7120C7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2683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171C162-738B-4453-BEF8-A7CA4B760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B64F2D-9EBA-4C50-9024-351D23E67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6AF014-CF0D-4944-9079-5EE487860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48588-36B1-48F8-88EC-5B9D29AD294E}" type="datetimeFigureOut">
              <a:rPr lang="zh-CN" altLang="en-US" smtClean="0"/>
              <a:t>2018/6/20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CB95F5-A0FE-4CAC-94C1-800E44BD35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F73FEE-2B9E-4310-B8FE-C2F8578C2F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BCFDAB-BEE3-4E2A-9886-49AE7120C7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301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36C5B9D9-9A85-40C5-A477-748476793403}"/>
              </a:ext>
            </a:extLst>
          </p:cNvPr>
          <p:cNvSpPr/>
          <p:nvPr/>
        </p:nvSpPr>
        <p:spPr>
          <a:xfrm>
            <a:off x="0" y="1563624"/>
            <a:ext cx="12192000" cy="3941064"/>
          </a:xfrm>
          <a:prstGeom prst="rect">
            <a:avLst/>
          </a:prstGeom>
          <a:solidFill>
            <a:schemeClr val="accent5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410A621-7621-4818-B8DA-C30752071921}"/>
              </a:ext>
            </a:extLst>
          </p:cNvPr>
          <p:cNvSpPr txBox="1"/>
          <p:nvPr/>
        </p:nvSpPr>
        <p:spPr>
          <a:xfrm>
            <a:off x="0" y="185623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>
                <a:solidFill>
                  <a:schemeClr val="bg1"/>
                </a:solidFill>
              </a:rPr>
              <a:t>阿里加区块链案例研究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FA81753-C72F-4844-8EE1-208AB431395B}"/>
              </a:ext>
            </a:extLst>
          </p:cNvPr>
          <p:cNvSpPr txBox="1"/>
          <p:nvPr/>
        </p:nvSpPr>
        <p:spPr>
          <a:xfrm>
            <a:off x="0" y="2687229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	</a:t>
            </a:r>
            <a:r>
              <a:rPr lang="zh-CN" altLang="en-US" sz="2800" b="1" dirty="0">
                <a:solidFill>
                  <a:schemeClr val="bg1"/>
                </a:solidFill>
              </a:rPr>
              <a:t>选择区块链在 </a:t>
            </a:r>
            <a:r>
              <a:rPr lang="zh-CN" altLang="en-US" sz="3600" b="1" dirty="0">
                <a:solidFill>
                  <a:srgbClr val="FFC000"/>
                </a:solidFill>
              </a:rPr>
              <a:t>数据公开 </a:t>
            </a:r>
            <a:r>
              <a:rPr lang="zh-CN" altLang="en-US" sz="2800" b="1" dirty="0">
                <a:solidFill>
                  <a:schemeClr val="bg1"/>
                </a:solidFill>
              </a:rPr>
              <a:t>以及 </a:t>
            </a:r>
            <a:r>
              <a:rPr lang="zh-CN" altLang="en-US" sz="3600" b="1" dirty="0">
                <a:solidFill>
                  <a:srgbClr val="FFC000"/>
                </a:solidFill>
              </a:rPr>
              <a:t>生态</a:t>
            </a:r>
            <a:r>
              <a:rPr lang="zh-CN" altLang="en-US" sz="2800" b="1" dirty="0">
                <a:solidFill>
                  <a:schemeClr val="bg1"/>
                </a:solidFill>
              </a:rPr>
              <a:t> 的</a:t>
            </a:r>
            <a:r>
              <a:rPr lang="en-US" altLang="zh-CN" sz="2800" b="1" dirty="0">
                <a:solidFill>
                  <a:schemeClr val="bg1"/>
                </a:solidFill>
              </a:rPr>
              <a:t>2</a:t>
            </a:r>
            <a:r>
              <a:rPr lang="zh-CN" altLang="en-US" sz="2800" b="1" dirty="0">
                <a:solidFill>
                  <a:schemeClr val="bg1"/>
                </a:solidFill>
              </a:rPr>
              <a:t>个案例，阐述区块链在商业逻辑中不可替代作用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ED711D-5CDF-4489-8FDF-B84CF8019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50" y="117130"/>
            <a:ext cx="2138150" cy="68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88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FBE05EE9-4B65-4B7A-995F-E80BDD8E0A0D}"/>
              </a:ext>
            </a:extLst>
          </p:cNvPr>
          <p:cNvSpPr/>
          <p:nvPr/>
        </p:nvSpPr>
        <p:spPr>
          <a:xfrm>
            <a:off x="0" y="101020"/>
            <a:ext cx="173736" cy="58477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348CC33-53EC-43D9-AE20-D685973A8F43}"/>
              </a:ext>
            </a:extLst>
          </p:cNvPr>
          <p:cNvSpPr txBox="1"/>
          <p:nvPr/>
        </p:nvSpPr>
        <p:spPr>
          <a:xfrm>
            <a:off x="381514" y="161569"/>
            <a:ext cx="73177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维基链</a:t>
            </a:r>
            <a:r>
              <a:rPr lang="en-US" altLang="zh-CN" sz="2800" dirty="0" err="1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wicc</a:t>
            </a:r>
            <a:r>
              <a:rPr lang="en-US" altLang="zh-CN" sz="2800" dirty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—</a:t>
            </a:r>
            <a:r>
              <a:rPr lang="zh-CN" altLang="en-US" sz="2800" b="1" dirty="0">
                <a:solidFill>
                  <a:schemeClr val="accent5"/>
                </a:solidFill>
                <a:latin typeface="Oswald" panose="020B0604020202020204" charset="0"/>
              </a:rPr>
              <a:t>团队与里程碑</a:t>
            </a:r>
          </a:p>
          <a:p>
            <a:endParaRPr lang="en-US" altLang="zh-CN" sz="2400" b="1" dirty="0">
              <a:solidFill>
                <a:schemeClr val="accent5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2D8CBD0-8ADF-4D79-8CEA-E15174A47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566" y="938571"/>
            <a:ext cx="5430852" cy="56241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442527C-B4A4-43C5-BC55-4B6F866FC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53" y="796828"/>
            <a:ext cx="5391560" cy="60655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365E561-69F5-4F18-8951-103CA942D0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50" y="117130"/>
            <a:ext cx="2138150" cy="68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32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FBE05EE9-4B65-4B7A-995F-E80BDD8E0A0D}"/>
              </a:ext>
            </a:extLst>
          </p:cNvPr>
          <p:cNvSpPr/>
          <p:nvPr/>
        </p:nvSpPr>
        <p:spPr>
          <a:xfrm>
            <a:off x="0" y="101020"/>
            <a:ext cx="173736" cy="58477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348CC33-53EC-43D9-AE20-D685973A8F43}"/>
              </a:ext>
            </a:extLst>
          </p:cNvPr>
          <p:cNvSpPr txBox="1"/>
          <p:nvPr/>
        </p:nvSpPr>
        <p:spPr>
          <a:xfrm>
            <a:off x="381514" y="115849"/>
            <a:ext cx="73177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维基链</a:t>
            </a:r>
            <a:r>
              <a:rPr lang="en-US" altLang="zh-CN" sz="2800" dirty="0" err="1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wicc</a:t>
            </a:r>
            <a:r>
              <a:rPr lang="en-US" altLang="zh-CN" sz="2800" dirty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—</a:t>
            </a:r>
            <a:r>
              <a:rPr lang="zh-CN" altLang="en-US" sz="2800" b="1" dirty="0">
                <a:solidFill>
                  <a:schemeClr val="accent5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比特时代黄天威首个站台项目</a:t>
            </a:r>
            <a:endParaRPr lang="zh-CN" altLang="en-US" sz="2800" b="1" dirty="0">
              <a:solidFill>
                <a:schemeClr val="accent5"/>
              </a:solidFill>
              <a:latin typeface="Oswald" panose="020B0604020202020204" charset="0"/>
            </a:endParaRPr>
          </a:p>
          <a:p>
            <a:endParaRPr lang="en-US" altLang="zh-CN" sz="2400" b="1" dirty="0">
              <a:solidFill>
                <a:schemeClr val="accent5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C88F63B-7DF7-4E1D-933E-FE1812A89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308" y="1008400"/>
            <a:ext cx="3093814" cy="584959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0D62B59-91F7-42BA-A640-5C081443B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826" y="1004850"/>
            <a:ext cx="2468333" cy="5853149"/>
          </a:xfrm>
          <a:prstGeom prst="rect">
            <a:avLst/>
          </a:prstGeom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773EA4BA-C668-49C7-BAA1-A735E9E4DE39}"/>
              </a:ext>
            </a:extLst>
          </p:cNvPr>
          <p:cNvCxnSpPr/>
          <p:nvPr/>
        </p:nvCxnSpPr>
        <p:spPr>
          <a:xfrm flipH="1">
            <a:off x="9902952" y="3941064"/>
            <a:ext cx="13716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DFCB018F-8E06-40A6-BFA5-037FF9D5B7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50" y="117130"/>
            <a:ext cx="2138150" cy="68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57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FBE05EE9-4B65-4B7A-995F-E80BDD8E0A0D}"/>
              </a:ext>
            </a:extLst>
          </p:cNvPr>
          <p:cNvSpPr/>
          <p:nvPr/>
        </p:nvSpPr>
        <p:spPr>
          <a:xfrm>
            <a:off x="0" y="101020"/>
            <a:ext cx="173736" cy="58477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348CC33-53EC-43D9-AE20-D685973A8F43}"/>
              </a:ext>
            </a:extLst>
          </p:cNvPr>
          <p:cNvSpPr txBox="1"/>
          <p:nvPr/>
        </p:nvSpPr>
        <p:spPr>
          <a:xfrm>
            <a:off x="381514" y="161569"/>
            <a:ext cx="5027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2</a:t>
            </a:r>
            <a:r>
              <a:rPr lang="zh-CN" altLang="en-US" sz="2800" dirty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、</a:t>
            </a:r>
            <a:r>
              <a:rPr lang="en-US" altLang="zh-CN" sz="2800" dirty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 Game.com GTC</a:t>
            </a:r>
            <a:endParaRPr lang="en-US" altLang="zh-CN" sz="2400" b="1" dirty="0">
              <a:solidFill>
                <a:schemeClr val="accent5"/>
              </a:solidFill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91D8EF94-C034-4884-8CCB-B0EA23D9B9C8}"/>
              </a:ext>
            </a:extLst>
          </p:cNvPr>
          <p:cNvSpPr/>
          <p:nvPr/>
        </p:nvSpPr>
        <p:spPr>
          <a:xfrm>
            <a:off x="630936" y="2505456"/>
            <a:ext cx="3374136" cy="3849621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D0B1518-2CDF-414C-8C07-26DE34DB8A5A}"/>
              </a:ext>
            </a:extLst>
          </p:cNvPr>
          <p:cNvSpPr txBox="1"/>
          <p:nvPr/>
        </p:nvSpPr>
        <p:spPr>
          <a:xfrm>
            <a:off x="713232" y="2862072"/>
            <a:ext cx="337413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标签：</a:t>
            </a:r>
            <a:r>
              <a:rPr lang="zh-CN" altLang="en-US" sz="2000" b="1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游戏</a:t>
            </a:r>
            <a:r>
              <a:rPr lang="en-US" altLang="zh-CN" sz="2000" b="1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/</a:t>
            </a:r>
            <a:r>
              <a:rPr lang="zh-CN" altLang="en-US" sz="2000" b="1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生态</a:t>
            </a:r>
            <a:r>
              <a:rPr lang="en-US" altLang="zh-CN" sz="2000" b="1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/Ethereum ERC20</a:t>
            </a:r>
            <a:r>
              <a:rPr lang="zh-CN" altLang="en-US" sz="2000" b="1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标准</a:t>
            </a:r>
            <a:endParaRPr lang="en-US" altLang="zh-CN" sz="2000" b="1" dirty="0">
              <a:solidFill>
                <a:schemeClr val="bg1"/>
              </a:solidFill>
              <a:ea typeface="Roboto Cn" pitchFamily="2" charset="0"/>
              <a:cs typeface="Arial" panose="020B0604020202020204" pitchFamily="34" charset="0"/>
            </a:endParaRPr>
          </a:p>
          <a:p>
            <a:r>
              <a:rPr lang="zh-CN" altLang="en-US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愿景：</a:t>
            </a:r>
            <a:r>
              <a:rPr lang="en-US" altLang="zh-CN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GTC</a:t>
            </a:r>
            <a:r>
              <a:rPr lang="zh-CN" altLang="en-US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是顶级域名</a:t>
            </a:r>
            <a:r>
              <a:rPr lang="en-US" altLang="zh-CN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Game.com</a:t>
            </a:r>
            <a:r>
              <a:rPr lang="zh-CN" altLang="en-US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发行的旨在成为全球游戏行业标准的虚拟货币。</a:t>
            </a:r>
            <a:endParaRPr lang="en-US" altLang="zh-CN" dirty="0">
              <a:solidFill>
                <a:schemeClr val="bg1"/>
              </a:solidFill>
              <a:ea typeface="Roboto Cn" pitchFamily="2" charset="0"/>
              <a:cs typeface="Arial" panose="020B0604020202020204" pitchFamily="34" charset="0"/>
            </a:endParaRPr>
          </a:p>
          <a:p>
            <a:r>
              <a:rPr lang="zh-CN" altLang="en-US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并基于</a:t>
            </a:r>
            <a:r>
              <a:rPr lang="en-US" altLang="zh-CN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GTC——</a:t>
            </a:r>
            <a:r>
              <a:rPr lang="zh-CN" altLang="en-US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endParaRPr lang="en-US" altLang="zh-CN" dirty="0">
              <a:solidFill>
                <a:schemeClr val="bg1"/>
              </a:solidFill>
              <a:ea typeface="Roboto Cn" pitchFamily="2" charset="0"/>
              <a:cs typeface="Arial" panose="020B0604020202020204" pitchFamily="34" charset="0"/>
            </a:endParaRPr>
          </a:p>
          <a:p>
            <a:r>
              <a:rPr lang="zh-CN" altLang="en-US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构建全球游戏</a:t>
            </a:r>
            <a:r>
              <a:rPr lang="en-US" altLang="zh-CN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ICO</a:t>
            </a:r>
            <a:r>
              <a:rPr lang="zh-CN" altLang="en-US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平台</a:t>
            </a:r>
            <a:endParaRPr lang="en-US" altLang="zh-CN" dirty="0">
              <a:solidFill>
                <a:schemeClr val="bg1"/>
              </a:solidFill>
              <a:ea typeface="Roboto Cn" pitchFamily="2" charset="0"/>
              <a:cs typeface="Arial" panose="020B0604020202020204" pitchFamily="34" charset="0"/>
            </a:endParaRPr>
          </a:p>
          <a:p>
            <a:r>
              <a:rPr lang="zh-CN" altLang="en-US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成立</a:t>
            </a:r>
            <a:r>
              <a:rPr lang="en-US" altLang="zh-CN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G</a:t>
            </a:r>
            <a:r>
              <a:rPr lang="zh-CN" altLang="en-US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资本扶持和孵化优质游戏</a:t>
            </a:r>
            <a:endParaRPr lang="en-US" altLang="zh-CN" dirty="0">
              <a:solidFill>
                <a:schemeClr val="bg1"/>
              </a:solidFill>
              <a:ea typeface="Roboto Cn" pitchFamily="2" charset="0"/>
              <a:cs typeface="Arial" panose="020B0604020202020204" pitchFamily="34" charset="0"/>
            </a:endParaRPr>
          </a:p>
          <a:p>
            <a:r>
              <a:rPr lang="zh-CN" altLang="en-US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成立 </a:t>
            </a:r>
            <a:r>
              <a:rPr lang="en-US" altLang="zh-CN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Game Union</a:t>
            </a:r>
            <a:r>
              <a:rPr lang="zh-CN" altLang="en-US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联盟解决游戏生命周期短和推广费用高问题</a:t>
            </a:r>
            <a:endParaRPr lang="en-US" altLang="zh-CN" dirty="0">
              <a:solidFill>
                <a:schemeClr val="bg1"/>
              </a:solidFill>
              <a:ea typeface="Roboto Cn" pitchFamily="2" charset="0"/>
              <a:cs typeface="Arial" panose="020B0604020202020204" pitchFamily="34" charset="0"/>
            </a:endParaRPr>
          </a:p>
          <a:p>
            <a:r>
              <a:rPr lang="zh-CN" altLang="en-US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用区块链解决各游戏玩家信息孤岛问题</a:t>
            </a:r>
            <a:endParaRPr lang="zh-CN" altLang="en-US" dirty="0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4F5F9065-BC5E-4C05-A968-7D5292B7E872}"/>
              </a:ext>
            </a:extLst>
          </p:cNvPr>
          <p:cNvSpPr/>
          <p:nvPr/>
        </p:nvSpPr>
        <p:spPr>
          <a:xfrm>
            <a:off x="4486656" y="2505455"/>
            <a:ext cx="3374136" cy="3849621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48608EA-F877-45FB-9963-FA7AD8FA6F7B}"/>
              </a:ext>
            </a:extLst>
          </p:cNvPr>
          <p:cNvSpPr txBox="1"/>
          <p:nvPr/>
        </p:nvSpPr>
        <p:spPr>
          <a:xfrm>
            <a:off x="4632960" y="2825496"/>
            <a:ext cx="3081528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上榜原因：</a:t>
            </a:r>
            <a:endParaRPr lang="en-US" altLang="zh-CN" sz="2000" dirty="0">
              <a:solidFill>
                <a:schemeClr val="bg1"/>
              </a:solidFill>
              <a:ea typeface="Roboto Cn" pitchFamily="2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1</a:t>
            </a:r>
            <a:r>
              <a:rPr lang="zh-CN" altLang="en-US" sz="20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、行业暴利</a:t>
            </a:r>
            <a:endParaRPr lang="en-US" altLang="zh-CN" sz="2000" dirty="0">
              <a:solidFill>
                <a:schemeClr val="bg1"/>
              </a:solidFill>
              <a:ea typeface="Roboto Cn" pitchFamily="2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2</a:t>
            </a:r>
            <a:r>
              <a:rPr lang="zh-CN" altLang="en-US" sz="20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、团队背景</a:t>
            </a:r>
            <a:r>
              <a:rPr lang="en-US" altLang="zh-CN" sz="20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——</a:t>
            </a:r>
            <a:r>
              <a:rPr lang="zh-CN" altLang="en-US" sz="20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创始人</a:t>
            </a:r>
            <a:r>
              <a:rPr lang="en-US" altLang="zh-CN" sz="20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&amp;CEO </a:t>
            </a:r>
            <a:r>
              <a:rPr lang="zh-CN" altLang="en-US" sz="20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徐乐、投资人徐俊</a:t>
            </a:r>
            <a:r>
              <a:rPr lang="en-US" altLang="zh-CN" sz="20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(</a:t>
            </a:r>
            <a:r>
              <a:rPr lang="zh-CN" altLang="en-US" sz="20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海蜜全球购创始人</a:t>
            </a:r>
            <a:r>
              <a:rPr lang="en-US" altLang="zh-CN" sz="20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)</a:t>
            </a:r>
            <a:r>
              <a:rPr lang="zh-CN" altLang="en-US" sz="20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、投资人蔡文胜</a:t>
            </a:r>
            <a:r>
              <a:rPr lang="en-US" altLang="zh-CN" sz="20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(</a:t>
            </a:r>
            <a:r>
              <a:rPr lang="zh-CN" altLang="en-US" sz="20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美图秀秀董事长</a:t>
            </a:r>
            <a:r>
              <a:rPr lang="en-US" altLang="zh-CN" sz="20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)</a:t>
            </a:r>
            <a:r>
              <a:rPr lang="zh-CN" altLang="en-US" sz="20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等</a:t>
            </a:r>
            <a:endParaRPr lang="en-US" altLang="zh-CN" sz="2000" dirty="0">
              <a:solidFill>
                <a:schemeClr val="bg1"/>
              </a:solidFill>
              <a:ea typeface="Roboto Cn" pitchFamily="2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、顶级域名</a:t>
            </a:r>
            <a:r>
              <a:rPr lang="en-US" altLang="zh-CN" sz="20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game.com</a:t>
            </a:r>
          </a:p>
          <a:p>
            <a:endParaRPr lang="zh-CN" altLang="en-US" dirty="0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D54640F3-299A-4201-B1F0-8F71CE1C9D89}"/>
              </a:ext>
            </a:extLst>
          </p:cNvPr>
          <p:cNvSpPr/>
          <p:nvPr/>
        </p:nvSpPr>
        <p:spPr>
          <a:xfrm>
            <a:off x="8342376" y="2505456"/>
            <a:ext cx="3374136" cy="3849621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8EC5949-56BD-4386-955D-58FDE3B462A6}"/>
              </a:ext>
            </a:extLst>
          </p:cNvPr>
          <p:cNvSpPr txBox="1"/>
          <p:nvPr/>
        </p:nvSpPr>
        <p:spPr>
          <a:xfrm>
            <a:off x="8497824" y="2862072"/>
            <a:ext cx="30815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挑战：</a:t>
            </a:r>
            <a:endParaRPr lang="en-US" altLang="zh-CN" dirty="0">
              <a:solidFill>
                <a:schemeClr val="bg1"/>
              </a:solidFill>
              <a:ea typeface="Roboto Cn" pitchFamily="2" charset="0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1</a:t>
            </a:r>
            <a:r>
              <a:rPr lang="zh-CN" altLang="en-US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、生态化愿景美好，但关键性影响因素太多，包括孵化优质游戏的不确定性、游戏联盟的扩展和谈判等</a:t>
            </a:r>
            <a:endParaRPr lang="en-US" altLang="zh-CN" dirty="0">
              <a:solidFill>
                <a:schemeClr val="bg1"/>
              </a:solidFill>
              <a:ea typeface="Roboto Cn" pitchFamily="2" charset="0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2</a:t>
            </a:r>
            <a:r>
              <a:rPr lang="zh-CN" altLang="en-US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、需要有爆品游戏打头阵</a:t>
            </a:r>
            <a:endParaRPr lang="en-US" altLang="zh-CN" dirty="0">
              <a:solidFill>
                <a:schemeClr val="bg1"/>
              </a:solidFill>
              <a:ea typeface="Roboto Cn" pitchFamily="2" charset="0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3</a:t>
            </a:r>
            <a:r>
              <a:rPr lang="zh-CN" altLang="en-US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、生态构建意味时间周期长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0F97AE0-C7F1-450C-B841-70488DFF5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843" y="832110"/>
            <a:ext cx="1341761" cy="134176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2C14AC4-9AC1-4588-BAE6-42FFA5789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50" y="117130"/>
            <a:ext cx="2138150" cy="68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22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FBE05EE9-4B65-4B7A-995F-E80BDD8E0A0D}"/>
              </a:ext>
            </a:extLst>
          </p:cNvPr>
          <p:cNvSpPr/>
          <p:nvPr/>
        </p:nvSpPr>
        <p:spPr>
          <a:xfrm>
            <a:off x="0" y="101020"/>
            <a:ext cx="173736" cy="58477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348CC33-53EC-43D9-AE20-D685973A8F43}"/>
              </a:ext>
            </a:extLst>
          </p:cNvPr>
          <p:cNvSpPr txBox="1"/>
          <p:nvPr/>
        </p:nvSpPr>
        <p:spPr>
          <a:xfrm>
            <a:off x="381514" y="161569"/>
            <a:ext cx="5027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 Game.com GTC—</a:t>
            </a:r>
            <a:r>
              <a:rPr lang="zh-CN" altLang="en-US" sz="2800" b="1" dirty="0">
                <a:solidFill>
                  <a:schemeClr val="accent5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已支持游戏</a:t>
            </a:r>
            <a:endParaRPr lang="en-US" altLang="zh-CN" sz="2400" b="1" dirty="0">
              <a:solidFill>
                <a:schemeClr val="accent5"/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C311067-7B14-440E-9A79-A94281A75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137" y="942679"/>
            <a:ext cx="8077384" cy="559582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440F1AA-FDF5-4051-8AB7-B5EBAD5D4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50" y="117130"/>
            <a:ext cx="2138150" cy="68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60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FBE05EE9-4B65-4B7A-995F-E80BDD8E0A0D}"/>
              </a:ext>
            </a:extLst>
          </p:cNvPr>
          <p:cNvSpPr/>
          <p:nvPr/>
        </p:nvSpPr>
        <p:spPr>
          <a:xfrm>
            <a:off x="0" y="101020"/>
            <a:ext cx="173736" cy="58477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348CC33-53EC-43D9-AE20-D685973A8F43}"/>
              </a:ext>
            </a:extLst>
          </p:cNvPr>
          <p:cNvSpPr txBox="1"/>
          <p:nvPr/>
        </p:nvSpPr>
        <p:spPr>
          <a:xfrm>
            <a:off x="381514" y="161569"/>
            <a:ext cx="5027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 Game.com GTC—</a:t>
            </a:r>
            <a:r>
              <a:rPr lang="zh-CN" altLang="en-US" sz="2800" b="1" dirty="0">
                <a:solidFill>
                  <a:schemeClr val="accent5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已支持游戏</a:t>
            </a:r>
            <a:endParaRPr lang="en-US" altLang="zh-CN" sz="2400" b="1" dirty="0">
              <a:solidFill>
                <a:schemeClr val="accent5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E4F9827-8A79-492A-B88E-E5D595921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1171575"/>
            <a:ext cx="7620627" cy="55435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E7B15D1-E755-484E-90AA-8B2C0587E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615" y="1495425"/>
            <a:ext cx="4687385" cy="53625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0FB407A-EA4E-4595-9DA4-3731F8CA16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50" y="117130"/>
            <a:ext cx="2138150" cy="68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94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FBE05EE9-4B65-4B7A-995F-E80BDD8E0A0D}"/>
              </a:ext>
            </a:extLst>
          </p:cNvPr>
          <p:cNvSpPr/>
          <p:nvPr/>
        </p:nvSpPr>
        <p:spPr>
          <a:xfrm>
            <a:off x="0" y="101020"/>
            <a:ext cx="173736" cy="58477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348CC33-53EC-43D9-AE20-D685973A8F43}"/>
              </a:ext>
            </a:extLst>
          </p:cNvPr>
          <p:cNvSpPr txBox="1"/>
          <p:nvPr/>
        </p:nvSpPr>
        <p:spPr>
          <a:xfrm>
            <a:off x="381514" y="161569"/>
            <a:ext cx="5027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 Game.com GTC—</a:t>
            </a:r>
            <a:r>
              <a:rPr lang="zh-CN" altLang="en-US" sz="2800" b="1" dirty="0">
                <a:solidFill>
                  <a:schemeClr val="accent5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白皮书</a:t>
            </a:r>
            <a:endParaRPr lang="en-US" altLang="zh-CN" sz="2400" b="1" dirty="0">
              <a:solidFill>
                <a:schemeClr val="accent5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6214C53-D4EB-49BD-98B6-B135E0F65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39" y="872838"/>
            <a:ext cx="4823914" cy="577561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7F7DD0F-66C8-4191-8A38-35A63A089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94424"/>
            <a:ext cx="5285126" cy="59635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9739B12-9D26-4BC0-9FC2-6AA5C32864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50" y="117130"/>
            <a:ext cx="2138150" cy="68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71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FBE05EE9-4B65-4B7A-995F-E80BDD8E0A0D}"/>
              </a:ext>
            </a:extLst>
          </p:cNvPr>
          <p:cNvSpPr/>
          <p:nvPr/>
        </p:nvSpPr>
        <p:spPr>
          <a:xfrm>
            <a:off x="0" y="101020"/>
            <a:ext cx="173736" cy="58477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348CC33-53EC-43D9-AE20-D685973A8F43}"/>
              </a:ext>
            </a:extLst>
          </p:cNvPr>
          <p:cNvSpPr txBox="1"/>
          <p:nvPr/>
        </p:nvSpPr>
        <p:spPr>
          <a:xfrm>
            <a:off x="381514" y="161569"/>
            <a:ext cx="5516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 Game.com GTC—</a:t>
            </a:r>
            <a:r>
              <a:rPr lang="zh-CN" altLang="en-US" sz="2800" b="1" dirty="0">
                <a:solidFill>
                  <a:schemeClr val="accent5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白皮书中的生态</a:t>
            </a:r>
            <a:endParaRPr lang="en-US" altLang="zh-CN" sz="2400" b="1" dirty="0">
              <a:solidFill>
                <a:schemeClr val="accent5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8A65B48-E825-4CBB-BDD9-7DA694F99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67" y="989463"/>
            <a:ext cx="4822554" cy="556087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03389A6-0856-4BB6-AB09-7D5C4FCB6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01" y="862236"/>
            <a:ext cx="4965774" cy="56528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0F74E72-3F86-4D03-8BD5-0978B0CC5B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50" y="117130"/>
            <a:ext cx="2138150" cy="68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57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FBE05EE9-4B65-4B7A-995F-E80BDD8E0A0D}"/>
              </a:ext>
            </a:extLst>
          </p:cNvPr>
          <p:cNvSpPr/>
          <p:nvPr/>
        </p:nvSpPr>
        <p:spPr>
          <a:xfrm>
            <a:off x="0" y="101020"/>
            <a:ext cx="173736" cy="58477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348CC33-53EC-43D9-AE20-D685973A8F43}"/>
              </a:ext>
            </a:extLst>
          </p:cNvPr>
          <p:cNvSpPr txBox="1"/>
          <p:nvPr/>
        </p:nvSpPr>
        <p:spPr>
          <a:xfrm>
            <a:off x="381514" y="161569"/>
            <a:ext cx="5027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 Game.com GTC—</a:t>
            </a:r>
            <a:r>
              <a:rPr lang="en-US" altLang="zh-CN" sz="2800" b="1" dirty="0">
                <a:solidFill>
                  <a:schemeClr val="accent5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ICO</a:t>
            </a:r>
            <a:endParaRPr lang="en-US" altLang="zh-CN" sz="2400" b="1" dirty="0">
              <a:solidFill>
                <a:schemeClr val="accent5"/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229B324-8310-4EC1-AB77-89F762AB6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98" y="989649"/>
            <a:ext cx="5380879" cy="583386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6548727-2ECA-4E0B-AB0E-38C2E7759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454" y="859541"/>
            <a:ext cx="4688748" cy="56466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F98E8AF-58AE-4517-896A-2B4A574A5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50" y="117130"/>
            <a:ext cx="2138150" cy="68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335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FBE05EE9-4B65-4B7A-995F-E80BDD8E0A0D}"/>
              </a:ext>
            </a:extLst>
          </p:cNvPr>
          <p:cNvSpPr/>
          <p:nvPr/>
        </p:nvSpPr>
        <p:spPr>
          <a:xfrm>
            <a:off x="0" y="101020"/>
            <a:ext cx="173736" cy="58477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348CC33-53EC-43D9-AE20-D685973A8F43}"/>
              </a:ext>
            </a:extLst>
          </p:cNvPr>
          <p:cNvSpPr txBox="1"/>
          <p:nvPr/>
        </p:nvSpPr>
        <p:spPr>
          <a:xfrm>
            <a:off x="381514" y="161569"/>
            <a:ext cx="5027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1</a:t>
            </a:r>
            <a:r>
              <a:rPr lang="zh-CN" altLang="en-US" sz="2800" dirty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、维基链</a:t>
            </a:r>
            <a:r>
              <a:rPr lang="en-US" altLang="zh-CN" sz="2800" dirty="0" err="1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wicc</a:t>
            </a:r>
            <a:endParaRPr lang="en-US" altLang="zh-CN" sz="2400" b="1" dirty="0">
              <a:solidFill>
                <a:schemeClr val="accent5"/>
              </a:solidFill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9F8AE6B5-8F32-4935-9BEA-181D8B7F8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806" y="971814"/>
            <a:ext cx="908388" cy="945877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91D8EF94-C034-4884-8CCB-B0EA23D9B9C8}"/>
              </a:ext>
            </a:extLst>
          </p:cNvPr>
          <p:cNvSpPr/>
          <p:nvPr/>
        </p:nvSpPr>
        <p:spPr>
          <a:xfrm>
            <a:off x="630936" y="2505456"/>
            <a:ext cx="3374136" cy="3849621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D0B1518-2CDF-414C-8C07-26DE34DB8A5A}"/>
              </a:ext>
            </a:extLst>
          </p:cNvPr>
          <p:cNvSpPr txBox="1"/>
          <p:nvPr/>
        </p:nvSpPr>
        <p:spPr>
          <a:xfrm>
            <a:off x="786384" y="2862072"/>
            <a:ext cx="308152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标签：</a:t>
            </a:r>
            <a:r>
              <a:rPr lang="zh-CN" altLang="en-US" sz="2400" b="1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竞猜</a:t>
            </a:r>
            <a:r>
              <a:rPr lang="en-US" altLang="zh-CN" sz="2400" b="1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赌博</a:t>
            </a:r>
            <a:r>
              <a:rPr lang="en-US" altLang="zh-CN" sz="2400" b="1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)/</a:t>
            </a:r>
            <a:r>
              <a:rPr lang="zh-CN" altLang="en-US" sz="2400" b="1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公链</a:t>
            </a:r>
            <a:endParaRPr lang="en-US" altLang="zh-CN" sz="2400" b="1" dirty="0">
              <a:solidFill>
                <a:schemeClr val="bg1"/>
              </a:solidFill>
              <a:ea typeface="Roboto Cn" pitchFamily="2" charset="0"/>
              <a:cs typeface="Arial" panose="020B0604020202020204" pitchFamily="34" charset="0"/>
            </a:endParaRPr>
          </a:p>
          <a:p>
            <a:r>
              <a:rPr lang="zh-CN" altLang="en-US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愿景：颠覆现有数千亿美元市场规模的竞猜行业，让竞猜结果公平</a:t>
            </a:r>
            <a:r>
              <a:rPr lang="en-US" altLang="zh-CN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/</a:t>
            </a:r>
            <a:r>
              <a:rPr lang="zh-CN" altLang="en-US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公正</a:t>
            </a:r>
            <a:r>
              <a:rPr lang="en-US" altLang="zh-CN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/</a:t>
            </a:r>
            <a:r>
              <a:rPr lang="zh-CN" altLang="en-US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不可篡改操控。</a:t>
            </a:r>
            <a:endParaRPr lang="en-US" altLang="zh-CN" dirty="0">
              <a:solidFill>
                <a:schemeClr val="bg1"/>
              </a:solidFill>
              <a:ea typeface="Roboto Cn" pitchFamily="2" charset="0"/>
              <a:cs typeface="Arial" panose="020B0604020202020204" pitchFamily="34" charset="0"/>
            </a:endParaRPr>
          </a:p>
          <a:p>
            <a:r>
              <a:rPr lang="zh-CN" altLang="en-US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让更多合作商能基于维基公链打造越来越多竞猜应用</a:t>
            </a:r>
            <a:endParaRPr lang="en-US" altLang="zh-CN" dirty="0">
              <a:solidFill>
                <a:schemeClr val="bg1"/>
              </a:solidFill>
              <a:ea typeface="Roboto Cn" pitchFamily="2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4F5F9065-BC5E-4C05-A968-7D5292B7E872}"/>
              </a:ext>
            </a:extLst>
          </p:cNvPr>
          <p:cNvSpPr/>
          <p:nvPr/>
        </p:nvSpPr>
        <p:spPr>
          <a:xfrm>
            <a:off x="4486656" y="2505455"/>
            <a:ext cx="3374136" cy="3849621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48608EA-F877-45FB-9963-FA7AD8FA6F7B}"/>
              </a:ext>
            </a:extLst>
          </p:cNvPr>
          <p:cNvSpPr txBox="1"/>
          <p:nvPr/>
        </p:nvSpPr>
        <p:spPr>
          <a:xfrm>
            <a:off x="4632960" y="2825496"/>
            <a:ext cx="3081528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上榜原因：</a:t>
            </a:r>
            <a:endParaRPr lang="en-US" altLang="zh-CN" sz="2000" dirty="0">
              <a:solidFill>
                <a:schemeClr val="bg1"/>
              </a:solidFill>
              <a:ea typeface="Roboto Cn" pitchFamily="2" charset="0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1</a:t>
            </a:r>
            <a:r>
              <a:rPr lang="zh-CN" altLang="en-US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、充分发挥了区块链技术的去中心化、不可篡改及公平公正的特性与优势，解决了传统博彩固有的技术漏洞、暗箱操作和平台诈骗等隐患</a:t>
            </a:r>
            <a:endParaRPr lang="en-US" altLang="zh-CN" dirty="0">
              <a:solidFill>
                <a:schemeClr val="bg1"/>
              </a:solidFill>
              <a:ea typeface="Roboto Cn" pitchFamily="2" charset="0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2</a:t>
            </a:r>
            <a:r>
              <a:rPr lang="zh-CN" altLang="en-US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、市场庞大，体育竞猜行业在</a:t>
            </a:r>
            <a:r>
              <a:rPr lang="en-US" altLang="zh-CN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2017</a:t>
            </a:r>
            <a:r>
              <a:rPr lang="zh-CN" altLang="en-US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年的市场规模保守估计就达到</a:t>
            </a:r>
            <a:r>
              <a:rPr lang="en-US" altLang="zh-CN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1.3 </a:t>
            </a:r>
            <a:r>
              <a:rPr lang="zh-CN" altLang="en-US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万亿美元</a:t>
            </a:r>
            <a:endParaRPr lang="en-US" altLang="zh-CN" dirty="0">
              <a:solidFill>
                <a:schemeClr val="bg1"/>
              </a:solidFill>
              <a:ea typeface="Roboto Cn" pitchFamily="2" charset="0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3</a:t>
            </a:r>
            <a:r>
              <a:rPr lang="zh-CN" altLang="en-US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、落地为王，有望成为第一批落地有影响力的区块链应用</a:t>
            </a:r>
            <a:r>
              <a:rPr lang="en-US" altLang="zh-CN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——3</a:t>
            </a:r>
            <a:r>
              <a:rPr lang="zh-CN" altLang="en-US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月</a:t>
            </a:r>
            <a:r>
              <a:rPr lang="en-US" altLang="zh-CN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5</a:t>
            </a:r>
            <a:r>
              <a:rPr lang="zh-CN" altLang="en-US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号对外公测</a:t>
            </a:r>
            <a:endParaRPr lang="en-US" altLang="zh-CN" dirty="0">
              <a:solidFill>
                <a:schemeClr val="bg1"/>
              </a:solidFill>
              <a:ea typeface="Roboto Cn" pitchFamily="2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D54640F3-299A-4201-B1F0-8F71CE1C9D89}"/>
              </a:ext>
            </a:extLst>
          </p:cNvPr>
          <p:cNvSpPr/>
          <p:nvPr/>
        </p:nvSpPr>
        <p:spPr>
          <a:xfrm>
            <a:off x="8342376" y="2505456"/>
            <a:ext cx="3374136" cy="3849621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8EC5949-56BD-4386-955D-58FDE3B462A6}"/>
              </a:ext>
            </a:extLst>
          </p:cNvPr>
          <p:cNvSpPr txBox="1"/>
          <p:nvPr/>
        </p:nvSpPr>
        <p:spPr>
          <a:xfrm>
            <a:off x="8497824" y="2862072"/>
            <a:ext cx="30815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挑战：</a:t>
            </a:r>
            <a:endParaRPr lang="en-US" altLang="zh-CN" dirty="0">
              <a:solidFill>
                <a:schemeClr val="bg1"/>
              </a:solidFill>
              <a:ea typeface="Roboto Cn" pitchFamily="2" charset="0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1</a:t>
            </a:r>
            <a:r>
              <a:rPr lang="zh-CN" altLang="en-US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、传统竞猜行业势力</a:t>
            </a:r>
            <a:endParaRPr lang="en-US" altLang="zh-CN" dirty="0">
              <a:solidFill>
                <a:schemeClr val="bg1"/>
              </a:solidFill>
              <a:ea typeface="Roboto Cn" pitchFamily="2" charset="0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2</a:t>
            </a:r>
            <a:r>
              <a:rPr lang="zh-CN" altLang="en-US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、用户习惯迁移成本</a:t>
            </a:r>
            <a:endParaRPr lang="en-US" altLang="zh-CN" dirty="0">
              <a:solidFill>
                <a:schemeClr val="bg1"/>
              </a:solidFill>
              <a:ea typeface="Roboto Cn" pitchFamily="2" charset="0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3</a:t>
            </a:r>
            <a:r>
              <a:rPr lang="zh-CN" altLang="en-US" dirty="0">
                <a:solidFill>
                  <a:schemeClr val="bg1"/>
                </a:solidFill>
                <a:ea typeface="Roboto Cn" pitchFamily="2" charset="0"/>
                <a:cs typeface="Arial" panose="020B0604020202020204" pitchFamily="34" charset="0"/>
              </a:rPr>
              <a:t>、团队营销能力</a:t>
            </a:r>
            <a:endParaRPr lang="en-US" altLang="zh-CN" dirty="0">
              <a:solidFill>
                <a:schemeClr val="bg1"/>
              </a:solidFill>
              <a:ea typeface="Roboto Cn" pitchFamily="2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8CB6187-8AF5-42BF-A17D-3CC45A0F4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50" y="117130"/>
            <a:ext cx="2138150" cy="68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112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FBE05EE9-4B65-4B7A-995F-E80BDD8E0A0D}"/>
              </a:ext>
            </a:extLst>
          </p:cNvPr>
          <p:cNvSpPr/>
          <p:nvPr/>
        </p:nvSpPr>
        <p:spPr>
          <a:xfrm>
            <a:off x="0" y="101020"/>
            <a:ext cx="173736" cy="58477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348CC33-53EC-43D9-AE20-D685973A8F43}"/>
              </a:ext>
            </a:extLst>
          </p:cNvPr>
          <p:cNvSpPr txBox="1"/>
          <p:nvPr/>
        </p:nvSpPr>
        <p:spPr>
          <a:xfrm>
            <a:off x="381514" y="161569"/>
            <a:ext cx="5027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维基链</a:t>
            </a:r>
            <a:r>
              <a:rPr lang="en-US" altLang="zh-CN" sz="2800" dirty="0" err="1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wicc</a:t>
            </a:r>
            <a:r>
              <a:rPr lang="zh-CN" altLang="en-US" sz="2800" dirty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白皮书</a:t>
            </a:r>
            <a:endParaRPr lang="en-US" altLang="zh-CN" sz="2400" b="1" dirty="0">
              <a:solidFill>
                <a:schemeClr val="accent5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265011D-D283-4676-8799-050940AD2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20342"/>
            <a:ext cx="4404360" cy="507092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1AE671E-BD72-4F48-822D-59A9CC43B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552" y="783020"/>
            <a:ext cx="4640833" cy="607497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12DC862-443A-4B97-BB32-E0F8E196E7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50" y="117130"/>
            <a:ext cx="2138150" cy="68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002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FBE05EE9-4B65-4B7A-995F-E80BDD8E0A0D}"/>
              </a:ext>
            </a:extLst>
          </p:cNvPr>
          <p:cNvSpPr/>
          <p:nvPr/>
        </p:nvSpPr>
        <p:spPr>
          <a:xfrm>
            <a:off x="0" y="101020"/>
            <a:ext cx="173736" cy="58477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348CC33-53EC-43D9-AE20-D685973A8F43}"/>
              </a:ext>
            </a:extLst>
          </p:cNvPr>
          <p:cNvSpPr txBox="1"/>
          <p:nvPr/>
        </p:nvSpPr>
        <p:spPr>
          <a:xfrm>
            <a:off x="381514" y="161569"/>
            <a:ext cx="73177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维基链</a:t>
            </a:r>
            <a:r>
              <a:rPr lang="en-US" altLang="zh-CN" sz="2800" dirty="0" err="1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wicc</a:t>
            </a:r>
            <a:r>
              <a:rPr lang="en-US" altLang="zh-CN" sz="2800" dirty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—</a:t>
            </a:r>
            <a:r>
              <a:rPr lang="zh-CN" altLang="en-US" sz="2800" b="1" dirty="0">
                <a:solidFill>
                  <a:schemeClr val="accent5"/>
                </a:solidFill>
                <a:latin typeface="Oswald" panose="020B0604020202020204" charset="0"/>
              </a:rPr>
              <a:t>官方应用</a:t>
            </a:r>
            <a:r>
              <a:rPr lang="en-US" altLang="zh-CN" sz="2800" b="1" dirty="0">
                <a:solidFill>
                  <a:schemeClr val="accent5"/>
                </a:solidFill>
                <a:latin typeface="Oswald" panose="020B0604020202020204" charset="0"/>
              </a:rPr>
              <a:t>/</a:t>
            </a:r>
            <a:r>
              <a:rPr lang="zh-CN" altLang="en-US" sz="2800" b="1" dirty="0">
                <a:solidFill>
                  <a:schemeClr val="accent5"/>
                </a:solidFill>
                <a:latin typeface="Oswald" panose="020B0604020202020204" charset="0"/>
              </a:rPr>
              <a:t>钱包</a:t>
            </a:r>
            <a:r>
              <a:rPr lang="en-US" altLang="zh-CN" sz="2800" b="1" dirty="0">
                <a:solidFill>
                  <a:schemeClr val="accent5"/>
                </a:solidFill>
                <a:latin typeface="Oswald" panose="020B0604020202020204" charset="0"/>
              </a:rPr>
              <a:t>/</a:t>
            </a:r>
            <a:r>
              <a:rPr lang="zh-CN" altLang="en-US" sz="2800" b="1" dirty="0">
                <a:solidFill>
                  <a:schemeClr val="accent5"/>
                </a:solidFill>
                <a:latin typeface="Oswald" panose="020B0604020202020204" charset="0"/>
              </a:rPr>
              <a:t>客户端都已上线</a:t>
            </a:r>
          </a:p>
          <a:p>
            <a:endParaRPr lang="zh-CN" altLang="en-US" sz="2800" dirty="0">
              <a:solidFill>
                <a:srgbClr val="71CAE0"/>
              </a:solidFill>
              <a:latin typeface="Oswald" panose="020B0604020202020204" charset="0"/>
            </a:endParaRPr>
          </a:p>
          <a:p>
            <a:endParaRPr lang="en-US" altLang="zh-CN" sz="2400" b="1" dirty="0">
              <a:solidFill>
                <a:schemeClr val="accent5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9A9EF8E-FFBA-4489-AD0A-F8B4B9AC8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037" y="895209"/>
            <a:ext cx="8567676" cy="56550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FD4FCE1-C9CE-44C4-B562-955F06EFA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50" y="117130"/>
            <a:ext cx="2138150" cy="68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239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FBE05EE9-4B65-4B7A-995F-E80BDD8E0A0D}"/>
              </a:ext>
            </a:extLst>
          </p:cNvPr>
          <p:cNvSpPr/>
          <p:nvPr/>
        </p:nvSpPr>
        <p:spPr>
          <a:xfrm>
            <a:off x="0" y="101020"/>
            <a:ext cx="173736" cy="58477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348CC33-53EC-43D9-AE20-D685973A8F43}"/>
              </a:ext>
            </a:extLst>
          </p:cNvPr>
          <p:cNvSpPr txBox="1"/>
          <p:nvPr/>
        </p:nvSpPr>
        <p:spPr>
          <a:xfrm>
            <a:off x="381514" y="161569"/>
            <a:ext cx="73177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维基链</a:t>
            </a:r>
            <a:r>
              <a:rPr lang="en-US" altLang="zh-CN" sz="2800" dirty="0" err="1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wicc</a:t>
            </a:r>
            <a:r>
              <a:rPr lang="en-US" altLang="zh-CN" sz="2800" dirty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—</a:t>
            </a:r>
            <a:r>
              <a:rPr lang="zh-CN" altLang="en-US" sz="2800" b="1" dirty="0">
                <a:solidFill>
                  <a:schemeClr val="accent5"/>
                </a:solidFill>
                <a:latin typeface="Oswald" panose="020B0604020202020204" charset="0"/>
              </a:rPr>
              <a:t>官方应用</a:t>
            </a:r>
            <a:r>
              <a:rPr lang="en-US" altLang="zh-CN" sz="2800" b="1" dirty="0">
                <a:solidFill>
                  <a:schemeClr val="accent5"/>
                </a:solidFill>
                <a:latin typeface="Oswald" panose="020B0604020202020204" charset="0"/>
              </a:rPr>
              <a:t>/</a:t>
            </a:r>
            <a:r>
              <a:rPr lang="zh-CN" altLang="en-US" sz="2800" b="1" dirty="0">
                <a:solidFill>
                  <a:schemeClr val="accent5"/>
                </a:solidFill>
                <a:latin typeface="Oswald" panose="020B0604020202020204" charset="0"/>
              </a:rPr>
              <a:t>钱包</a:t>
            </a:r>
            <a:r>
              <a:rPr lang="en-US" altLang="zh-CN" sz="2800" b="1" dirty="0">
                <a:solidFill>
                  <a:schemeClr val="accent5"/>
                </a:solidFill>
                <a:latin typeface="Oswald" panose="020B0604020202020204" charset="0"/>
              </a:rPr>
              <a:t>/</a:t>
            </a:r>
            <a:r>
              <a:rPr lang="zh-CN" altLang="en-US" sz="2800" b="1" dirty="0">
                <a:solidFill>
                  <a:schemeClr val="accent5"/>
                </a:solidFill>
                <a:latin typeface="Oswald" panose="020B0604020202020204" charset="0"/>
              </a:rPr>
              <a:t>客户端都已上线</a:t>
            </a:r>
          </a:p>
          <a:p>
            <a:endParaRPr lang="zh-CN" altLang="en-US" sz="2800" dirty="0">
              <a:solidFill>
                <a:srgbClr val="71CAE0"/>
              </a:solidFill>
              <a:latin typeface="Oswald" panose="020B0604020202020204" charset="0"/>
            </a:endParaRPr>
          </a:p>
          <a:p>
            <a:endParaRPr lang="en-US" altLang="zh-CN" sz="2400" b="1" dirty="0">
              <a:solidFill>
                <a:schemeClr val="accent5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7800F7A-0427-4368-B98A-45CA77FD1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880" y="842815"/>
            <a:ext cx="9011128" cy="59451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E599BD3-B531-465E-ABA2-56C83BA26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50" y="117130"/>
            <a:ext cx="2138150" cy="68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30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FBE05EE9-4B65-4B7A-995F-E80BDD8E0A0D}"/>
              </a:ext>
            </a:extLst>
          </p:cNvPr>
          <p:cNvSpPr/>
          <p:nvPr/>
        </p:nvSpPr>
        <p:spPr>
          <a:xfrm>
            <a:off x="0" y="101020"/>
            <a:ext cx="173736" cy="58477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348CC33-53EC-43D9-AE20-D685973A8F43}"/>
              </a:ext>
            </a:extLst>
          </p:cNvPr>
          <p:cNvSpPr txBox="1"/>
          <p:nvPr/>
        </p:nvSpPr>
        <p:spPr>
          <a:xfrm>
            <a:off x="381514" y="161569"/>
            <a:ext cx="73177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维基链</a:t>
            </a:r>
            <a:r>
              <a:rPr lang="en-US" altLang="zh-CN" sz="2800" dirty="0" err="1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wicc</a:t>
            </a:r>
            <a:r>
              <a:rPr lang="en-US" altLang="zh-CN" sz="2800" dirty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—</a:t>
            </a:r>
            <a:r>
              <a:rPr lang="zh-CN" altLang="en-US" sz="2800" b="1" dirty="0">
                <a:solidFill>
                  <a:schemeClr val="accent5"/>
                </a:solidFill>
                <a:latin typeface="Oswald" panose="020B0604020202020204" charset="0"/>
              </a:rPr>
              <a:t>官方应用</a:t>
            </a:r>
            <a:r>
              <a:rPr lang="en-US" altLang="zh-CN" sz="2800" b="1" dirty="0">
                <a:solidFill>
                  <a:schemeClr val="accent5"/>
                </a:solidFill>
                <a:latin typeface="Oswald" panose="020B0604020202020204" charset="0"/>
              </a:rPr>
              <a:t>/</a:t>
            </a:r>
            <a:r>
              <a:rPr lang="zh-CN" altLang="en-US" sz="2800" b="1" dirty="0">
                <a:solidFill>
                  <a:schemeClr val="accent5"/>
                </a:solidFill>
                <a:latin typeface="Oswald" panose="020B0604020202020204" charset="0"/>
              </a:rPr>
              <a:t>钱包</a:t>
            </a:r>
            <a:r>
              <a:rPr lang="en-US" altLang="zh-CN" sz="2800" b="1" dirty="0">
                <a:solidFill>
                  <a:schemeClr val="accent5"/>
                </a:solidFill>
                <a:latin typeface="Oswald" panose="020B0604020202020204" charset="0"/>
              </a:rPr>
              <a:t>/</a:t>
            </a:r>
            <a:r>
              <a:rPr lang="zh-CN" altLang="en-US" sz="2800" b="1" dirty="0">
                <a:solidFill>
                  <a:schemeClr val="accent5"/>
                </a:solidFill>
                <a:latin typeface="Oswald" panose="020B0604020202020204" charset="0"/>
              </a:rPr>
              <a:t>客户端都已上线</a:t>
            </a:r>
          </a:p>
          <a:p>
            <a:endParaRPr lang="zh-CN" altLang="en-US" sz="2800" dirty="0">
              <a:solidFill>
                <a:srgbClr val="71CAE0"/>
              </a:solidFill>
              <a:latin typeface="Oswald" panose="020B0604020202020204" charset="0"/>
            </a:endParaRPr>
          </a:p>
          <a:p>
            <a:endParaRPr lang="en-US" altLang="zh-CN" sz="2400" b="1" dirty="0">
              <a:solidFill>
                <a:schemeClr val="accent5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7DF46D0-5DEB-458A-A6A2-FD30A6A63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667" y="841222"/>
            <a:ext cx="8751766" cy="53687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C616C63-E012-4FCE-BAAF-01DCD4562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50" y="117130"/>
            <a:ext cx="2138150" cy="68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889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FBE05EE9-4B65-4B7A-995F-E80BDD8E0A0D}"/>
              </a:ext>
            </a:extLst>
          </p:cNvPr>
          <p:cNvSpPr/>
          <p:nvPr/>
        </p:nvSpPr>
        <p:spPr>
          <a:xfrm>
            <a:off x="0" y="101020"/>
            <a:ext cx="173736" cy="58477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348CC33-53EC-43D9-AE20-D685973A8F43}"/>
              </a:ext>
            </a:extLst>
          </p:cNvPr>
          <p:cNvSpPr txBox="1"/>
          <p:nvPr/>
        </p:nvSpPr>
        <p:spPr>
          <a:xfrm>
            <a:off x="381514" y="161569"/>
            <a:ext cx="73177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维基链</a:t>
            </a:r>
            <a:r>
              <a:rPr lang="en-US" altLang="zh-CN" sz="2800" dirty="0" err="1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wicc</a:t>
            </a:r>
            <a:r>
              <a:rPr lang="en-US" altLang="zh-CN" sz="2800" dirty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—</a:t>
            </a:r>
            <a:r>
              <a:rPr lang="zh-CN" altLang="en-US" sz="2800" b="1" dirty="0">
                <a:solidFill>
                  <a:schemeClr val="accent5"/>
                </a:solidFill>
                <a:latin typeface="Oswald" panose="020B0604020202020204" charset="0"/>
              </a:rPr>
              <a:t>官方应用</a:t>
            </a:r>
            <a:r>
              <a:rPr lang="en-US" altLang="zh-CN" sz="2800" b="1" dirty="0">
                <a:solidFill>
                  <a:schemeClr val="accent5"/>
                </a:solidFill>
                <a:latin typeface="Oswald" panose="020B0604020202020204" charset="0"/>
              </a:rPr>
              <a:t>/</a:t>
            </a:r>
            <a:r>
              <a:rPr lang="zh-CN" altLang="en-US" sz="2800" b="1" dirty="0">
                <a:solidFill>
                  <a:schemeClr val="accent5"/>
                </a:solidFill>
                <a:latin typeface="Oswald" panose="020B0604020202020204" charset="0"/>
              </a:rPr>
              <a:t>钱包</a:t>
            </a:r>
            <a:r>
              <a:rPr lang="en-US" altLang="zh-CN" sz="2800" b="1" dirty="0">
                <a:solidFill>
                  <a:schemeClr val="accent5"/>
                </a:solidFill>
                <a:latin typeface="Oswald" panose="020B0604020202020204" charset="0"/>
              </a:rPr>
              <a:t>/</a:t>
            </a:r>
            <a:r>
              <a:rPr lang="zh-CN" altLang="en-US" sz="2800" b="1" dirty="0">
                <a:solidFill>
                  <a:schemeClr val="accent5"/>
                </a:solidFill>
                <a:latin typeface="Oswald" panose="020B0604020202020204" charset="0"/>
              </a:rPr>
              <a:t>客户端都已上线</a:t>
            </a:r>
          </a:p>
          <a:p>
            <a:endParaRPr lang="zh-CN" altLang="en-US" sz="2800" dirty="0">
              <a:solidFill>
                <a:srgbClr val="71CAE0"/>
              </a:solidFill>
              <a:latin typeface="Oswald" panose="020B0604020202020204" charset="0"/>
            </a:endParaRPr>
          </a:p>
          <a:p>
            <a:endParaRPr lang="en-US" altLang="zh-CN" sz="2400" b="1" dirty="0">
              <a:solidFill>
                <a:schemeClr val="accent5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41EF9CB-2A75-4FB9-8637-B1AAA313A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153" y="827453"/>
            <a:ext cx="8728839" cy="57948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66DDA43-5DCA-4559-81AF-8A70894C9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50" y="117130"/>
            <a:ext cx="2138150" cy="68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87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FBE05EE9-4B65-4B7A-995F-E80BDD8E0A0D}"/>
              </a:ext>
            </a:extLst>
          </p:cNvPr>
          <p:cNvSpPr/>
          <p:nvPr/>
        </p:nvSpPr>
        <p:spPr>
          <a:xfrm>
            <a:off x="0" y="101020"/>
            <a:ext cx="173736" cy="58477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348CC33-53EC-43D9-AE20-D685973A8F43}"/>
              </a:ext>
            </a:extLst>
          </p:cNvPr>
          <p:cNvSpPr txBox="1"/>
          <p:nvPr/>
        </p:nvSpPr>
        <p:spPr>
          <a:xfrm>
            <a:off x="381514" y="161569"/>
            <a:ext cx="73177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维基链</a:t>
            </a:r>
            <a:r>
              <a:rPr lang="en-US" altLang="zh-CN" sz="2800" dirty="0" err="1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wicc</a:t>
            </a:r>
            <a:r>
              <a:rPr lang="en-US" altLang="zh-CN" sz="2800" dirty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—</a:t>
            </a:r>
            <a:r>
              <a:rPr lang="zh-CN" altLang="en-US" sz="2800" b="1" dirty="0">
                <a:solidFill>
                  <a:schemeClr val="accent5"/>
                </a:solidFill>
                <a:latin typeface="Oswald" panose="020B0604020202020204" charset="0"/>
              </a:rPr>
              <a:t>官方应用</a:t>
            </a:r>
            <a:r>
              <a:rPr lang="en-US" altLang="zh-CN" sz="2800" b="1" dirty="0">
                <a:solidFill>
                  <a:schemeClr val="accent5"/>
                </a:solidFill>
                <a:latin typeface="Oswald" panose="020B0604020202020204" charset="0"/>
              </a:rPr>
              <a:t>/</a:t>
            </a:r>
            <a:r>
              <a:rPr lang="zh-CN" altLang="en-US" sz="2800" b="1" dirty="0">
                <a:solidFill>
                  <a:schemeClr val="accent5"/>
                </a:solidFill>
                <a:latin typeface="Oswald" panose="020B0604020202020204" charset="0"/>
              </a:rPr>
              <a:t>钱包</a:t>
            </a:r>
            <a:r>
              <a:rPr lang="en-US" altLang="zh-CN" sz="2800" b="1" dirty="0">
                <a:solidFill>
                  <a:schemeClr val="accent5"/>
                </a:solidFill>
                <a:latin typeface="Oswald" panose="020B0604020202020204" charset="0"/>
              </a:rPr>
              <a:t>/</a:t>
            </a:r>
            <a:r>
              <a:rPr lang="zh-CN" altLang="en-US" sz="2800" b="1" dirty="0">
                <a:solidFill>
                  <a:schemeClr val="accent5"/>
                </a:solidFill>
                <a:latin typeface="Oswald" panose="020B0604020202020204" charset="0"/>
              </a:rPr>
              <a:t>客户端都已上线</a:t>
            </a:r>
          </a:p>
          <a:p>
            <a:endParaRPr lang="zh-CN" altLang="en-US" sz="2800" dirty="0">
              <a:solidFill>
                <a:srgbClr val="71CAE0"/>
              </a:solidFill>
              <a:latin typeface="Oswald" panose="020B0604020202020204" charset="0"/>
            </a:endParaRPr>
          </a:p>
          <a:p>
            <a:endParaRPr lang="en-US" altLang="zh-CN" sz="2400" b="1" dirty="0">
              <a:solidFill>
                <a:schemeClr val="accent5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F8D4C21-D762-44CA-A1F6-FC6D80CCC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288" y="835421"/>
            <a:ext cx="8840152" cy="58934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8BE33E4-2AC0-4303-95EC-4E71A301E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50" y="117130"/>
            <a:ext cx="2138150" cy="68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3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FBE05EE9-4B65-4B7A-995F-E80BDD8E0A0D}"/>
              </a:ext>
            </a:extLst>
          </p:cNvPr>
          <p:cNvSpPr/>
          <p:nvPr/>
        </p:nvSpPr>
        <p:spPr>
          <a:xfrm>
            <a:off x="0" y="101020"/>
            <a:ext cx="173736" cy="58477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348CC33-53EC-43D9-AE20-D685973A8F43}"/>
              </a:ext>
            </a:extLst>
          </p:cNvPr>
          <p:cNvSpPr txBox="1"/>
          <p:nvPr/>
        </p:nvSpPr>
        <p:spPr>
          <a:xfrm>
            <a:off x="381514" y="161569"/>
            <a:ext cx="731773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维基链</a:t>
            </a:r>
            <a:r>
              <a:rPr lang="en-US" altLang="zh-CN" sz="2800" dirty="0" err="1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wicc</a:t>
            </a:r>
            <a:r>
              <a:rPr lang="en-US" altLang="zh-CN" sz="2800" dirty="0">
                <a:solidFill>
                  <a:srgbClr val="71CAE0"/>
                </a:solidFill>
                <a:latin typeface="Oswald" panose="020B0604020202020204" charset="0"/>
                <a:ea typeface="Droid Sans" pitchFamily="34" charset="0"/>
                <a:cs typeface="Droid Sans" pitchFamily="34" charset="0"/>
              </a:rPr>
              <a:t>—</a:t>
            </a:r>
            <a:r>
              <a:rPr lang="zh-CN" altLang="en-US" sz="2800" b="1" dirty="0">
                <a:solidFill>
                  <a:schemeClr val="accent5"/>
                </a:solidFill>
                <a:latin typeface="Oswald" panose="020B0604020202020204" charset="0"/>
              </a:rPr>
              <a:t>官方应用</a:t>
            </a:r>
            <a:r>
              <a:rPr lang="en-US" altLang="zh-CN" sz="2800" b="1" dirty="0">
                <a:solidFill>
                  <a:schemeClr val="accent5"/>
                </a:solidFill>
                <a:latin typeface="Oswald" panose="020B0604020202020204" charset="0"/>
              </a:rPr>
              <a:t>/</a:t>
            </a:r>
            <a:r>
              <a:rPr lang="zh-CN" altLang="en-US" sz="2800" b="1" dirty="0">
                <a:solidFill>
                  <a:schemeClr val="accent5"/>
                </a:solidFill>
                <a:latin typeface="Oswald" panose="020B0604020202020204" charset="0"/>
              </a:rPr>
              <a:t>钱包</a:t>
            </a:r>
            <a:r>
              <a:rPr lang="en-US" altLang="zh-CN" sz="2800" b="1" dirty="0">
                <a:solidFill>
                  <a:schemeClr val="accent5"/>
                </a:solidFill>
                <a:latin typeface="Oswald" panose="020B0604020202020204" charset="0"/>
              </a:rPr>
              <a:t>/</a:t>
            </a:r>
            <a:r>
              <a:rPr lang="zh-CN" altLang="en-US" sz="2800" b="1" dirty="0">
                <a:solidFill>
                  <a:schemeClr val="accent5"/>
                </a:solidFill>
                <a:latin typeface="Oswald" panose="020B0604020202020204" charset="0"/>
              </a:rPr>
              <a:t>客户端都已上线</a:t>
            </a:r>
          </a:p>
          <a:p>
            <a:endParaRPr lang="en-US" altLang="zh-CN" sz="2400" b="1" dirty="0">
              <a:solidFill>
                <a:schemeClr val="accent5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FF3D342-8EFB-47D6-A172-84C33103F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213" y="846905"/>
            <a:ext cx="9044668" cy="59772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3370D2D-40FB-4885-ADD3-B89D39C2B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850" y="117130"/>
            <a:ext cx="2138150" cy="68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9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2465</TotalTime>
  <Words>486</Words>
  <Application>Microsoft Office PowerPoint</Application>
  <PresentationFormat>宽屏</PresentationFormat>
  <Paragraphs>44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Droid Sans</vt:lpstr>
      <vt:lpstr>Oswald</vt:lpstr>
      <vt:lpstr>Roboto Cn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haishanchange lee</dc:creator>
  <cp:lastModifiedBy>yashima</cp:lastModifiedBy>
  <cp:revision>32</cp:revision>
  <dcterms:created xsi:type="dcterms:W3CDTF">2018-03-03T15:36:23Z</dcterms:created>
  <dcterms:modified xsi:type="dcterms:W3CDTF">2018-06-20T02:13:49Z</dcterms:modified>
</cp:coreProperties>
</file>